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3" r:id="rId4"/>
    <p:sldMasterId id="214748366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5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9d641e1a2e_0_203:notes"/>
          <p:cNvSpPr txBox="1"/>
          <p:nvPr>
            <p:ph idx="1" type="body"/>
          </p:nvPr>
        </p:nvSpPr>
        <p:spPr>
          <a:xfrm>
            <a:off x="685801" y="4400555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8" name="Google Shape;78;g39d641e1a2e_0_203:notes"/>
          <p:cNvSpPr/>
          <p:nvPr>
            <p:ph idx="2" type="sldImg"/>
          </p:nvPr>
        </p:nvSpPr>
        <p:spPr>
          <a:xfrm>
            <a:off x="426022" y="1143550"/>
            <a:ext cx="60060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9d641e1a2e_0_213:notes"/>
          <p:cNvSpPr txBox="1"/>
          <p:nvPr>
            <p:ph idx="1" type="body"/>
          </p:nvPr>
        </p:nvSpPr>
        <p:spPr>
          <a:xfrm>
            <a:off x="685801" y="4400555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9" name="Google Shape;89;g39d641e1a2e_0_213:notes"/>
          <p:cNvSpPr/>
          <p:nvPr>
            <p:ph idx="2" type="sldImg"/>
          </p:nvPr>
        </p:nvSpPr>
        <p:spPr>
          <a:xfrm>
            <a:off x="426022" y="1143550"/>
            <a:ext cx="60060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9d641e1a2e_0_219:notes"/>
          <p:cNvSpPr txBox="1"/>
          <p:nvPr>
            <p:ph idx="1" type="body"/>
          </p:nvPr>
        </p:nvSpPr>
        <p:spPr>
          <a:xfrm>
            <a:off x="685801" y="4400555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6" name="Google Shape;96;g39d641e1a2e_0_219:notes"/>
          <p:cNvSpPr/>
          <p:nvPr>
            <p:ph idx="2" type="sldImg"/>
          </p:nvPr>
        </p:nvSpPr>
        <p:spPr>
          <a:xfrm>
            <a:off x="426022" y="1143550"/>
            <a:ext cx="60060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9d641e1a2e_0_225:notes"/>
          <p:cNvSpPr txBox="1"/>
          <p:nvPr>
            <p:ph idx="1" type="body"/>
          </p:nvPr>
        </p:nvSpPr>
        <p:spPr>
          <a:xfrm>
            <a:off x="685801" y="4400555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3" name="Google Shape;103;g39d641e1a2e_0_225:notes"/>
          <p:cNvSpPr/>
          <p:nvPr>
            <p:ph idx="2" type="sldImg"/>
          </p:nvPr>
        </p:nvSpPr>
        <p:spPr>
          <a:xfrm>
            <a:off x="426022" y="1143550"/>
            <a:ext cx="60060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9d641e1a2e_0_231:notes"/>
          <p:cNvSpPr txBox="1"/>
          <p:nvPr>
            <p:ph idx="1" type="body"/>
          </p:nvPr>
        </p:nvSpPr>
        <p:spPr>
          <a:xfrm>
            <a:off x="685801" y="4400555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0" name="Google Shape;110;g39d641e1a2e_0_231:notes"/>
          <p:cNvSpPr/>
          <p:nvPr>
            <p:ph idx="2" type="sldImg"/>
          </p:nvPr>
        </p:nvSpPr>
        <p:spPr>
          <a:xfrm>
            <a:off x="426022" y="1143550"/>
            <a:ext cx="60060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9d641e1a2e_0_241:notes"/>
          <p:cNvSpPr txBox="1"/>
          <p:nvPr>
            <p:ph idx="1" type="body"/>
          </p:nvPr>
        </p:nvSpPr>
        <p:spPr>
          <a:xfrm>
            <a:off x="685801" y="4400555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1" name="Google Shape;121;g39d641e1a2e_0_241:notes"/>
          <p:cNvSpPr/>
          <p:nvPr>
            <p:ph idx="2" type="sldImg"/>
          </p:nvPr>
        </p:nvSpPr>
        <p:spPr>
          <a:xfrm>
            <a:off x="426022" y="1143550"/>
            <a:ext cx="60060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9d641e1a2e_0_248:notes"/>
          <p:cNvSpPr txBox="1"/>
          <p:nvPr>
            <p:ph idx="1" type="body"/>
          </p:nvPr>
        </p:nvSpPr>
        <p:spPr>
          <a:xfrm>
            <a:off x="685801" y="4400555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9" name="Google Shape;129;g39d641e1a2e_0_248:notes"/>
          <p:cNvSpPr/>
          <p:nvPr>
            <p:ph idx="2" type="sldImg"/>
          </p:nvPr>
        </p:nvSpPr>
        <p:spPr>
          <a:xfrm>
            <a:off x="426022" y="1143550"/>
            <a:ext cx="60060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9d641e1a2e_0_255:notes"/>
          <p:cNvSpPr txBox="1"/>
          <p:nvPr>
            <p:ph idx="1" type="body"/>
          </p:nvPr>
        </p:nvSpPr>
        <p:spPr>
          <a:xfrm>
            <a:off x="685801" y="4400555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7" name="Google Shape;137;g39d641e1a2e_0_255:notes"/>
          <p:cNvSpPr/>
          <p:nvPr>
            <p:ph idx="2" type="sldImg"/>
          </p:nvPr>
        </p:nvSpPr>
        <p:spPr>
          <a:xfrm>
            <a:off x="426022" y="1143550"/>
            <a:ext cx="60060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9d641e1a2e_0_270:notes"/>
          <p:cNvSpPr txBox="1"/>
          <p:nvPr>
            <p:ph idx="1" type="body"/>
          </p:nvPr>
        </p:nvSpPr>
        <p:spPr>
          <a:xfrm>
            <a:off x="685801" y="4400555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3" name="Google Shape;153;g39d641e1a2e_0_270:notes"/>
          <p:cNvSpPr/>
          <p:nvPr>
            <p:ph idx="2" type="sldImg"/>
          </p:nvPr>
        </p:nvSpPr>
        <p:spPr>
          <a:xfrm>
            <a:off x="426022" y="1143550"/>
            <a:ext cx="60060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9d641e1a2e_0_279:notes"/>
          <p:cNvSpPr txBox="1"/>
          <p:nvPr>
            <p:ph idx="1" type="body"/>
          </p:nvPr>
        </p:nvSpPr>
        <p:spPr>
          <a:xfrm>
            <a:off x="685801" y="4400555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3" name="Google Shape;163;g39d641e1a2e_0_279:notes"/>
          <p:cNvSpPr/>
          <p:nvPr>
            <p:ph idx="2" type="sldImg"/>
          </p:nvPr>
        </p:nvSpPr>
        <p:spPr>
          <a:xfrm>
            <a:off x="426022" y="1143550"/>
            <a:ext cx="60060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9d641e1a2e_0_288:notes"/>
          <p:cNvSpPr txBox="1"/>
          <p:nvPr>
            <p:ph idx="1" type="body"/>
          </p:nvPr>
        </p:nvSpPr>
        <p:spPr>
          <a:xfrm>
            <a:off x="685801" y="4400555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3" name="Google Shape;173;g39d641e1a2e_0_288:notes"/>
          <p:cNvSpPr/>
          <p:nvPr>
            <p:ph idx="2" type="sldImg"/>
          </p:nvPr>
        </p:nvSpPr>
        <p:spPr>
          <a:xfrm>
            <a:off x="426022" y="1143550"/>
            <a:ext cx="60060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9d641e1a2e_0_298:notes"/>
          <p:cNvSpPr txBox="1"/>
          <p:nvPr>
            <p:ph idx="1" type="body"/>
          </p:nvPr>
        </p:nvSpPr>
        <p:spPr>
          <a:xfrm>
            <a:off x="685801" y="4400555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4" name="Google Shape;184;g39d641e1a2e_0_298:notes"/>
          <p:cNvSpPr/>
          <p:nvPr>
            <p:ph idx="2" type="sldImg"/>
          </p:nvPr>
        </p:nvSpPr>
        <p:spPr>
          <a:xfrm>
            <a:off x="426022" y="1143550"/>
            <a:ext cx="60060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9d641e1a2e_0_305:notes"/>
          <p:cNvSpPr txBox="1"/>
          <p:nvPr>
            <p:ph idx="1" type="body"/>
          </p:nvPr>
        </p:nvSpPr>
        <p:spPr>
          <a:xfrm>
            <a:off x="685801" y="4400555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2" name="Google Shape;192;g39d641e1a2e_0_305:notes"/>
          <p:cNvSpPr/>
          <p:nvPr>
            <p:ph idx="2" type="sldImg"/>
          </p:nvPr>
        </p:nvSpPr>
        <p:spPr>
          <a:xfrm>
            <a:off x="426022" y="1143550"/>
            <a:ext cx="60060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9d641e1a2e_0_315:notes"/>
          <p:cNvSpPr txBox="1"/>
          <p:nvPr>
            <p:ph idx="1" type="body"/>
          </p:nvPr>
        </p:nvSpPr>
        <p:spPr>
          <a:xfrm>
            <a:off x="685801" y="4400555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3" name="Google Shape;203;g39d641e1a2e_0_315:notes"/>
          <p:cNvSpPr/>
          <p:nvPr>
            <p:ph idx="2" type="sldImg"/>
          </p:nvPr>
        </p:nvSpPr>
        <p:spPr>
          <a:xfrm>
            <a:off x="426022" y="1143550"/>
            <a:ext cx="60060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9d641e1a2e_0_322:notes"/>
          <p:cNvSpPr txBox="1"/>
          <p:nvPr>
            <p:ph idx="1" type="body"/>
          </p:nvPr>
        </p:nvSpPr>
        <p:spPr>
          <a:xfrm>
            <a:off x="685801" y="4400555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1" name="Google Shape;211;g39d641e1a2e_0_322:notes"/>
          <p:cNvSpPr/>
          <p:nvPr>
            <p:ph idx="2" type="sldImg"/>
          </p:nvPr>
        </p:nvSpPr>
        <p:spPr>
          <a:xfrm>
            <a:off x="426022" y="1143550"/>
            <a:ext cx="60060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9d641e1a2e_0_331:notes"/>
          <p:cNvSpPr txBox="1"/>
          <p:nvPr>
            <p:ph idx="1" type="body"/>
          </p:nvPr>
        </p:nvSpPr>
        <p:spPr>
          <a:xfrm>
            <a:off x="685801" y="4400555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1" name="Google Shape;221;g39d641e1a2e_0_331:notes"/>
          <p:cNvSpPr/>
          <p:nvPr>
            <p:ph idx="2" type="sldImg"/>
          </p:nvPr>
        </p:nvSpPr>
        <p:spPr>
          <a:xfrm>
            <a:off x="426022" y="1143550"/>
            <a:ext cx="60060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9d641e1a2e_0_340:notes"/>
          <p:cNvSpPr txBox="1"/>
          <p:nvPr>
            <p:ph idx="1" type="body"/>
          </p:nvPr>
        </p:nvSpPr>
        <p:spPr>
          <a:xfrm>
            <a:off x="685801" y="4400555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1" name="Google Shape;231;g39d641e1a2e_0_340:notes"/>
          <p:cNvSpPr/>
          <p:nvPr>
            <p:ph idx="2" type="sldImg"/>
          </p:nvPr>
        </p:nvSpPr>
        <p:spPr>
          <a:xfrm>
            <a:off x="426022" y="1143550"/>
            <a:ext cx="60060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9d641e1a2e_0_349:notes"/>
          <p:cNvSpPr txBox="1"/>
          <p:nvPr>
            <p:ph idx="1" type="body"/>
          </p:nvPr>
        </p:nvSpPr>
        <p:spPr>
          <a:xfrm>
            <a:off x="685801" y="4400555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1" name="Google Shape;241;g39d641e1a2e_0_349:notes"/>
          <p:cNvSpPr/>
          <p:nvPr>
            <p:ph idx="2" type="sldImg"/>
          </p:nvPr>
        </p:nvSpPr>
        <p:spPr>
          <a:xfrm>
            <a:off x="426022" y="1143550"/>
            <a:ext cx="60060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9d641e1a2e_0_355:notes"/>
          <p:cNvSpPr txBox="1"/>
          <p:nvPr>
            <p:ph idx="1" type="body"/>
          </p:nvPr>
        </p:nvSpPr>
        <p:spPr>
          <a:xfrm>
            <a:off x="685801" y="4400555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8" name="Google Shape;248;g39d641e1a2e_0_355:notes"/>
          <p:cNvSpPr/>
          <p:nvPr>
            <p:ph idx="2" type="sldImg"/>
          </p:nvPr>
        </p:nvSpPr>
        <p:spPr>
          <a:xfrm>
            <a:off x="426022" y="1143550"/>
            <a:ext cx="60060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a_Content slide">
  <p:cSld name="4a_Content slide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4"/>
          <p:cNvSpPr txBox="1"/>
          <p:nvPr>
            <p:ph type="title"/>
          </p:nvPr>
        </p:nvSpPr>
        <p:spPr>
          <a:xfrm>
            <a:off x="362905" y="420275"/>
            <a:ext cx="8358300" cy="8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algn="l">
              <a:lnSpc>
                <a:spcPct val="8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libri"/>
              <a:buNone/>
              <a:defRPr b="1" i="0" sz="33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53" name="Google Shape;53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1488" y="4668782"/>
            <a:ext cx="972636" cy="346034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4"/>
          <p:cNvSpPr/>
          <p:nvPr/>
        </p:nvSpPr>
        <p:spPr>
          <a:xfrm>
            <a:off x="8810624" y="2561358"/>
            <a:ext cx="333600" cy="2582100"/>
          </a:xfrm>
          <a:prstGeom prst="rect">
            <a:avLst/>
          </a:prstGeom>
          <a:solidFill>
            <a:srgbClr val="3C023C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4"/>
          <p:cNvSpPr/>
          <p:nvPr/>
        </p:nvSpPr>
        <p:spPr>
          <a:xfrm>
            <a:off x="8810624" y="1"/>
            <a:ext cx="336900" cy="2569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368711" y="1281265"/>
            <a:ext cx="8373600" cy="33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429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43434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34343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2385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43434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rgbClr val="34343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43434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34343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43434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34343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43434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34343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b_Title slide">
  <p:cSld name="2b_Title slide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/>
          <p:nvPr/>
        </p:nvSpPr>
        <p:spPr>
          <a:xfrm>
            <a:off x="5935055" y="417468"/>
            <a:ext cx="3209100" cy="3087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5"/>
          <p:cNvSpPr/>
          <p:nvPr/>
        </p:nvSpPr>
        <p:spPr>
          <a:xfrm>
            <a:off x="0" y="2561358"/>
            <a:ext cx="8915400" cy="2582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5"/>
          <p:cNvSpPr txBox="1"/>
          <p:nvPr>
            <p:ph type="ctrTitle"/>
          </p:nvPr>
        </p:nvSpPr>
        <p:spPr>
          <a:xfrm>
            <a:off x="704983" y="3089305"/>
            <a:ext cx="48135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algn="l">
              <a:lnSpc>
                <a:spcPct val="102272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Font typeface="Calibri"/>
              <a:buNone/>
              <a:defRPr b="1" i="0" sz="33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15"/>
          <p:cNvSpPr txBox="1"/>
          <p:nvPr>
            <p:ph idx="1" type="subTitle"/>
          </p:nvPr>
        </p:nvSpPr>
        <p:spPr>
          <a:xfrm>
            <a:off x="713346" y="3921080"/>
            <a:ext cx="48036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43434"/>
              </a:buClr>
              <a:buSzPts val="1500"/>
              <a:buFont typeface="Arial"/>
              <a:buNone/>
              <a:defRPr b="0" i="0" sz="1500" u="none" cap="none" strike="noStrike">
                <a:solidFill>
                  <a:srgbClr val="34343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43434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34343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43434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34343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43434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34343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15"/>
          <p:cNvSpPr txBox="1"/>
          <p:nvPr>
            <p:ph idx="2" type="body"/>
          </p:nvPr>
        </p:nvSpPr>
        <p:spPr>
          <a:xfrm>
            <a:off x="704984" y="4341414"/>
            <a:ext cx="4813500" cy="451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43434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34343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43434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34343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43434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34343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43434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rgbClr val="34343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63" name="Google Shape;63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7331" y="409712"/>
            <a:ext cx="3243841" cy="1154431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5"/>
          <p:cNvSpPr/>
          <p:nvPr>
            <p:ph idx="3" type="pic"/>
          </p:nvPr>
        </p:nvSpPr>
        <p:spPr>
          <a:xfrm>
            <a:off x="5548163" y="635356"/>
            <a:ext cx="3115200" cy="41577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idx="10" type="dt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16"/>
          <p:cNvSpPr txBox="1"/>
          <p:nvPr>
            <p:ph idx="11" type="ftr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6"/>
          <p:cNvSpPr txBox="1"/>
          <p:nvPr>
            <p:ph idx="12" type="sldNum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b_Content slide">
  <p:cSld name="4b_Content slide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/>
          <p:nvPr>
            <p:ph type="title"/>
          </p:nvPr>
        </p:nvSpPr>
        <p:spPr>
          <a:xfrm>
            <a:off x="362905" y="420275"/>
            <a:ext cx="8447700" cy="8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algn="l">
              <a:lnSpc>
                <a:spcPct val="8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libri"/>
              <a:buNone/>
              <a:defRPr b="1" i="0" sz="33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71" name="Google Shape;71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1488" y="4668782"/>
            <a:ext cx="972636" cy="346034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7"/>
          <p:cNvSpPr/>
          <p:nvPr/>
        </p:nvSpPr>
        <p:spPr>
          <a:xfrm>
            <a:off x="8810624" y="2561358"/>
            <a:ext cx="333600" cy="2582100"/>
          </a:xfrm>
          <a:prstGeom prst="rect">
            <a:avLst/>
          </a:prstGeom>
          <a:solidFill>
            <a:srgbClr val="3C023C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17"/>
          <p:cNvSpPr/>
          <p:nvPr/>
        </p:nvSpPr>
        <p:spPr>
          <a:xfrm>
            <a:off x="8810624" y="1"/>
            <a:ext cx="336900" cy="2569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368712" y="1281265"/>
            <a:ext cx="4038600" cy="33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429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43434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34343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2385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43434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rgbClr val="34343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43434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34343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43434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34343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43434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34343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Google Shape;75;p17"/>
          <p:cNvSpPr txBox="1"/>
          <p:nvPr>
            <p:ph idx="2" type="body"/>
          </p:nvPr>
        </p:nvSpPr>
        <p:spPr>
          <a:xfrm>
            <a:off x="4766184" y="1281265"/>
            <a:ext cx="4038600" cy="33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429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43434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34343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2385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43434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rgbClr val="34343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43434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34343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43434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34343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43434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34343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hyperlink" Target="https://doi.org/10.1029/2019GL086259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4" Type="http://schemas.openxmlformats.org/officeDocument/2006/relationships/image" Target="../media/image1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6.jpg"/><Relationship Id="rId4" Type="http://schemas.openxmlformats.org/officeDocument/2006/relationships/image" Target="../media/image23.jpg"/><Relationship Id="rId5" Type="http://schemas.openxmlformats.org/officeDocument/2006/relationships/image" Target="../media/image12.jpg"/><Relationship Id="rId6" Type="http://schemas.openxmlformats.org/officeDocument/2006/relationships/image" Target="../media/image6.jpg"/><Relationship Id="rId7" Type="http://schemas.openxmlformats.org/officeDocument/2006/relationships/image" Target="../media/image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4.jpg"/><Relationship Id="rId4" Type="http://schemas.openxmlformats.org/officeDocument/2006/relationships/image" Target="../media/image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jpg"/><Relationship Id="rId4" Type="http://schemas.openxmlformats.org/officeDocument/2006/relationships/image" Target="../media/image3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image" Target="../media/image3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8.png"/><Relationship Id="rId4" Type="http://schemas.openxmlformats.org/officeDocument/2006/relationships/image" Target="../media/image35.jpg"/><Relationship Id="rId5" Type="http://schemas.openxmlformats.org/officeDocument/2006/relationships/image" Target="../media/image18.jpg"/><Relationship Id="rId6" Type="http://schemas.openxmlformats.org/officeDocument/2006/relationships/image" Target="../media/image2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jpg"/><Relationship Id="rId4" Type="http://schemas.openxmlformats.org/officeDocument/2006/relationships/image" Target="../media/image27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5.jpg"/><Relationship Id="rId4" Type="http://schemas.openxmlformats.org/officeDocument/2006/relationships/hyperlink" Target="http://www.sciencedirect.com/science/article/pii/S0022169405003215" TargetMode="External"/><Relationship Id="rId5" Type="http://schemas.openxmlformats.org/officeDocument/2006/relationships/image" Target="../media/image20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7.png"/><Relationship Id="rId4" Type="http://schemas.openxmlformats.org/officeDocument/2006/relationships/image" Target="../media/image31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4.jpg"/><Relationship Id="rId4" Type="http://schemas.openxmlformats.org/officeDocument/2006/relationships/image" Target="../media/image35.jpg"/><Relationship Id="rId5" Type="http://schemas.openxmlformats.org/officeDocument/2006/relationships/image" Target="../media/image3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/>
          <p:nvPr/>
        </p:nvSpPr>
        <p:spPr>
          <a:xfrm>
            <a:off x="261450" y="551944"/>
            <a:ext cx="8552400" cy="839100"/>
          </a:xfrm>
          <a:prstGeom prst="rect">
            <a:avLst/>
          </a:prstGeom>
          <a:solidFill>
            <a:schemeClr val="dk2"/>
          </a:solidFill>
          <a:ln cap="flat" cmpd="sng" w="71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8"/>
          <p:cNvSpPr txBox="1"/>
          <p:nvPr>
            <p:ph idx="1" type="body"/>
          </p:nvPr>
        </p:nvSpPr>
        <p:spPr>
          <a:xfrm>
            <a:off x="330075" y="1819837"/>
            <a:ext cx="8484000" cy="11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7BF"/>
              </a:buClr>
              <a:buSzPts val="2400"/>
              <a:buNone/>
            </a:pPr>
            <a:r>
              <a:rPr b="1" lang="en-GB" sz="2400">
                <a:solidFill>
                  <a:schemeClr val="dk2"/>
                </a:solidFill>
              </a:rPr>
              <a:t>Public lecture:</a:t>
            </a:r>
            <a:endParaRPr>
              <a:solidFill>
                <a:schemeClr val="dk2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7BF"/>
              </a:buClr>
              <a:buSzPts val="4500"/>
              <a:buNone/>
            </a:pPr>
            <a:r>
              <a:rPr b="1" lang="en-GB" sz="4500">
                <a:solidFill>
                  <a:schemeClr val="dk2"/>
                </a:solidFill>
              </a:rPr>
              <a:t>Saving the UK's only island city</a:t>
            </a:r>
            <a:endParaRPr>
              <a:solidFill>
                <a:schemeClr val="dk2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43434"/>
              </a:buClr>
              <a:buSzPts val="2400"/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43434"/>
              </a:buClr>
              <a:buSzPts val="1800"/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82" name="Google Shape;8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30444" y="3539878"/>
            <a:ext cx="3819806" cy="992165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8"/>
          <p:cNvSpPr txBox="1"/>
          <p:nvPr/>
        </p:nvSpPr>
        <p:spPr>
          <a:xfrm>
            <a:off x="5048672" y="4691719"/>
            <a:ext cx="3583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 lnSpcReduction="1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GB" sz="1700" u="none" cap="none" strike="noStrik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www.portsmouthclimateaction.org.uk/</a:t>
            </a:r>
            <a:endParaRPr b="0" i="0" sz="1700" u="none" cap="none" strike="noStrike">
              <a:solidFill>
                <a:srgbClr val="FFC000"/>
              </a:solidFill>
              <a:highlight>
                <a:srgbClr val="00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18"/>
          <p:cNvSpPr txBox="1"/>
          <p:nvPr/>
        </p:nvSpPr>
        <p:spPr>
          <a:xfrm>
            <a:off x="444375" y="658463"/>
            <a:ext cx="2589000" cy="5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GB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Nick Pepin</a:t>
            </a:r>
            <a:endParaRPr b="1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University of Portsmouth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8"/>
          <p:cNvSpPr txBox="1"/>
          <p:nvPr/>
        </p:nvSpPr>
        <p:spPr>
          <a:xfrm>
            <a:off x="3277575" y="658463"/>
            <a:ext cx="2589000" cy="488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GB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Alex Prior</a:t>
            </a:r>
            <a:endParaRPr b="1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Coastal Partners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8"/>
          <p:cNvSpPr txBox="1"/>
          <p:nvPr/>
        </p:nvSpPr>
        <p:spPr>
          <a:xfrm>
            <a:off x="6110775" y="680981"/>
            <a:ext cx="2589000" cy="5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GB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Samantha Box</a:t>
            </a:r>
            <a:endParaRPr b="1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Coastal Partners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ctrTitle"/>
          </p:nvPr>
        </p:nvSpPr>
        <p:spPr>
          <a:xfrm>
            <a:off x="311274" y="3106005"/>
            <a:ext cx="51333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Calibri"/>
              <a:buNone/>
            </a:pPr>
            <a:r>
              <a:rPr lang="en-GB" sz="2100"/>
              <a:t>PORTSMOUTH: THE ISLAND CITY AND CLIMATE CHANGE. </a:t>
            </a:r>
            <a:r>
              <a:rPr lang="en-GB" sz="15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Our Changing Vulnerability</a:t>
            </a:r>
            <a:br>
              <a:rPr lang="en-GB" sz="15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Tables and chairs in outdoor area of the University of Portsmouth Technology Centre building" id="92" name="Google Shape;92;p19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5508" l="0" r="0" t="5499"/>
          <a:stretch/>
        </p:blipFill>
        <p:spPr>
          <a:xfrm>
            <a:off x="5548163" y="635356"/>
            <a:ext cx="3115032" cy="4157873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93" name="Google Shape;93;p19"/>
          <p:cNvSpPr txBox="1"/>
          <p:nvPr>
            <p:ph idx="2" type="body"/>
          </p:nvPr>
        </p:nvSpPr>
        <p:spPr>
          <a:xfrm>
            <a:off x="471178" y="4229137"/>
            <a:ext cx="4813500" cy="451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</a:pPr>
            <a:r>
              <a:rPr lang="en-GB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Dr Nick Pepin: University Public Lecture: 4 June 2025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500"/>
              <a:buNone/>
            </a:pPr>
            <a:r>
              <a:rPr lang="en-GB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School of Environment and Life Sciences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type="title"/>
          </p:nvPr>
        </p:nvSpPr>
        <p:spPr>
          <a:xfrm>
            <a:off x="362905" y="420275"/>
            <a:ext cx="8358300" cy="8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8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libri"/>
              <a:buNone/>
            </a:pPr>
            <a:r>
              <a:rPr lang="en-GB"/>
              <a:t>EVIDENCE OF CLIMATE CHANGE</a:t>
            </a:r>
            <a:endParaRPr/>
          </a:p>
        </p:txBody>
      </p:sp>
      <p:pic>
        <p:nvPicPr>
          <p:cNvPr id="99" name="Google Shape;99;p2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8942" y="1023211"/>
            <a:ext cx="8046300" cy="33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0"/>
          <p:cNvSpPr txBox="1"/>
          <p:nvPr/>
        </p:nvSpPr>
        <p:spPr>
          <a:xfrm>
            <a:off x="879821" y="3560965"/>
            <a:ext cx="30786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Met Office HadCRUT5 dataset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>
            <p:ph type="title"/>
          </p:nvPr>
        </p:nvSpPr>
        <p:spPr>
          <a:xfrm>
            <a:off x="362905" y="420275"/>
            <a:ext cx="8358300" cy="8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8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libri"/>
              <a:buNone/>
            </a:pPr>
            <a:r>
              <a:rPr lang="en-GB"/>
              <a:t>MAP OF TEMPERATURE CHANGE</a:t>
            </a:r>
            <a:endParaRPr/>
          </a:p>
        </p:txBody>
      </p:sp>
      <p:pic>
        <p:nvPicPr>
          <p:cNvPr id="106" name="Google Shape;10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3030" y="846527"/>
            <a:ext cx="6057878" cy="3398044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1"/>
          <p:cNvSpPr/>
          <p:nvPr/>
        </p:nvSpPr>
        <p:spPr>
          <a:xfrm>
            <a:off x="919771" y="4238477"/>
            <a:ext cx="77055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rgbClr val="141412"/>
                </a:solidFill>
                <a:latin typeface="Arial"/>
                <a:ea typeface="Arial"/>
                <a:cs typeface="Arial"/>
                <a:sym typeface="Arial"/>
              </a:rPr>
              <a:t>Technical details:</a:t>
            </a:r>
            <a:r>
              <a:rPr b="0" i="0" lang="en-GB" sz="1400" u="none" cap="none" strike="noStrike">
                <a:solidFill>
                  <a:srgbClr val="141412"/>
                </a:solidFill>
                <a:latin typeface="Arial"/>
                <a:ea typeface="Arial"/>
                <a:cs typeface="Arial"/>
                <a:sym typeface="Arial"/>
              </a:rPr>
              <a:t> spatial pattern of warming uses approach described in </a:t>
            </a:r>
            <a:r>
              <a:rPr b="0" i="0" lang="en-GB" sz="1400" u="sng" cap="none" strike="noStrike">
                <a:solidFill>
                  <a:srgbClr val="CA3C08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Hawkins et al. (2020)</a:t>
            </a:r>
            <a:r>
              <a:rPr b="0" i="0" lang="en-GB" sz="1400" u="none" cap="none" strike="noStrike">
                <a:solidFill>
                  <a:srgbClr val="141412"/>
                </a:solidFill>
                <a:latin typeface="Arial"/>
                <a:ea typeface="Arial"/>
                <a:cs typeface="Arial"/>
                <a:sym typeface="Arial"/>
              </a:rPr>
              <a:t> using Berkeley Earth dataset, and the changes are relative to 1850-1900.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>
            <p:ph type="title"/>
          </p:nvPr>
        </p:nvSpPr>
        <p:spPr>
          <a:xfrm>
            <a:off x="368711" y="245983"/>
            <a:ext cx="8358300" cy="8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8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libri"/>
              <a:buNone/>
            </a:pPr>
            <a:r>
              <a:rPr lang="en-GB"/>
              <a:t>Consequences: Sea Level Rise</a:t>
            </a:r>
            <a:endParaRPr/>
          </a:p>
        </p:txBody>
      </p:sp>
      <p:pic>
        <p:nvPicPr>
          <p:cNvPr id="113" name="Google Shape;11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5747" y="793327"/>
            <a:ext cx="4905413" cy="3556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88121" y="1362296"/>
            <a:ext cx="3151937" cy="2101291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2"/>
          <p:cNvSpPr/>
          <p:nvPr/>
        </p:nvSpPr>
        <p:spPr>
          <a:xfrm>
            <a:off x="368711" y="4404200"/>
            <a:ext cx="81519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https://weather.metoffice.gov.uk/climate-change/organisations-and-reports/past-and-future-sea-level-rise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22"/>
          <p:cNvSpPr txBox="1"/>
          <p:nvPr/>
        </p:nvSpPr>
        <p:spPr>
          <a:xfrm>
            <a:off x="6019601" y="980406"/>
            <a:ext cx="18888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Source: Cllr Ian Holder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22"/>
          <p:cNvSpPr txBox="1"/>
          <p:nvPr/>
        </p:nvSpPr>
        <p:spPr>
          <a:xfrm>
            <a:off x="5471349" y="3568478"/>
            <a:ext cx="29856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Flooding: Old Portsmouth 9 Apr 2024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High Tides a result of SLR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22"/>
          <p:cNvSpPr txBox="1"/>
          <p:nvPr/>
        </p:nvSpPr>
        <p:spPr>
          <a:xfrm>
            <a:off x="3801247" y="4350173"/>
            <a:ext cx="27999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Best estimate: ~70 cm by 2100, high end 1-2 metres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/>
          <p:nvPr>
            <p:ph type="title"/>
          </p:nvPr>
        </p:nvSpPr>
        <p:spPr>
          <a:xfrm>
            <a:off x="312571" y="237815"/>
            <a:ext cx="8358300" cy="8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8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libri"/>
              <a:buNone/>
            </a:pPr>
            <a:r>
              <a:rPr lang="en-GB"/>
              <a:t>MUCH HIGHER RISES UNLIKELY BUT POSSIBLE</a:t>
            </a:r>
            <a:endParaRPr/>
          </a:p>
        </p:txBody>
      </p:sp>
      <p:sp>
        <p:nvSpPr>
          <p:cNvPr id="124" name="Google Shape;124;p23"/>
          <p:cNvSpPr txBox="1"/>
          <p:nvPr>
            <p:ph idx="1" type="body"/>
          </p:nvPr>
        </p:nvSpPr>
        <p:spPr>
          <a:xfrm>
            <a:off x="771375" y="698644"/>
            <a:ext cx="3192900" cy="33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778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43434"/>
              </a:buClr>
              <a:buSzPts val="1800"/>
              <a:buChar char="•"/>
            </a:pPr>
            <a:r>
              <a:rPr lang="en-GB"/>
              <a:t>If ALL ice melted</a:t>
            </a:r>
            <a:endParaRPr/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43434"/>
              </a:buClr>
              <a:buSzPts val="1800"/>
              <a:buChar char="•"/>
            </a:pPr>
            <a:r>
              <a:rPr lang="en-GB"/>
              <a:t>Mountain glaciers and ice caps: </a:t>
            </a:r>
            <a:r>
              <a:rPr b="1" lang="en-GB"/>
              <a:t>32 cm</a:t>
            </a:r>
            <a:endParaRPr/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43434"/>
              </a:buClr>
              <a:buSzPts val="1800"/>
              <a:buChar char="•"/>
            </a:pPr>
            <a:r>
              <a:rPr lang="en-GB"/>
              <a:t>Greenland Ice Sheet </a:t>
            </a:r>
            <a:r>
              <a:rPr b="1" lang="en-GB"/>
              <a:t>7.4 m</a:t>
            </a:r>
            <a:endParaRPr/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43434"/>
              </a:buClr>
              <a:buSzPts val="1800"/>
              <a:buChar char="•"/>
            </a:pPr>
            <a:r>
              <a:rPr lang="en-GB"/>
              <a:t>West Antarctic Ice Sheet </a:t>
            </a:r>
            <a:r>
              <a:rPr b="1" lang="en-GB"/>
              <a:t>5.3 m</a:t>
            </a:r>
            <a:endParaRPr/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43434"/>
              </a:buClr>
              <a:buSzPts val="1800"/>
              <a:buChar char="•"/>
            </a:pPr>
            <a:r>
              <a:rPr lang="en-GB"/>
              <a:t>East Antarctic Ice Sheet </a:t>
            </a:r>
            <a:r>
              <a:rPr b="1" lang="en-GB"/>
              <a:t>52.2 m</a:t>
            </a:r>
            <a:endParaRPr/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222222"/>
              </a:buClr>
              <a:buSzPts val="1800"/>
              <a:buChar char="•"/>
            </a:pPr>
            <a:r>
              <a:rPr lang="en-GB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low confidence projections of total sea level rise under SSP5-8.5 (highest emissions scenario) that might </a:t>
            </a:r>
            <a:r>
              <a:rPr b="1" lang="en-GB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exceed +15 m at 2300 if ice sheets destabilised</a:t>
            </a:r>
            <a:endParaRPr b="1"/>
          </a:p>
        </p:txBody>
      </p:sp>
      <p:pic>
        <p:nvPicPr>
          <p:cNvPr id="125" name="Google Shape;12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42059" y="870862"/>
            <a:ext cx="3771900" cy="37719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3"/>
          <p:cNvSpPr/>
          <p:nvPr/>
        </p:nvSpPr>
        <p:spPr>
          <a:xfrm>
            <a:off x="4723838" y="4723225"/>
            <a:ext cx="3647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https://en.wikipedia.org/wiki/Antarctic_ice_sheet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9965" y="151752"/>
            <a:ext cx="3724818" cy="493826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4"/>
          <p:cNvSpPr txBox="1"/>
          <p:nvPr/>
        </p:nvSpPr>
        <p:spPr>
          <a:xfrm>
            <a:off x="5133492" y="1602253"/>
            <a:ext cx="2851800" cy="20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Increasing hot temperature extremes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Increasing heavy precipitation events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Increasing agricultural and ecological drought (maybe not everywhere)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24"/>
          <p:cNvSpPr txBox="1"/>
          <p:nvPr/>
        </p:nvSpPr>
        <p:spPr>
          <a:xfrm>
            <a:off x="4691641" y="4621139"/>
            <a:ext cx="37356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Source: IPCC AR6: Summary for Policymakers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24"/>
          <p:cNvSpPr txBox="1"/>
          <p:nvPr/>
        </p:nvSpPr>
        <p:spPr>
          <a:xfrm>
            <a:off x="4939019" y="572548"/>
            <a:ext cx="35517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GB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What else is changing?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 txBox="1"/>
          <p:nvPr>
            <p:ph type="title"/>
          </p:nvPr>
        </p:nvSpPr>
        <p:spPr>
          <a:xfrm>
            <a:off x="1368619" y="420281"/>
            <a:ext cx="7011600" cy="8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342900" rtl="0" algn="l">
              <a:lnSpc>
                <a:spcPct val="8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libri"/>
              <a:buNone/>
            </a:pPr>
            <a:r>
              <a:rPr lang="en-GB"/>
              <a:t>			</a:t>
            </a:r>
            <a:r>
              <a:rPr lang="en-GB" sz="2700"/>
              <a:t>EXTREME WEATHER AND STORMS</a:t>
            </a:r>
            <a:endParaRPr/>
          </a:p>
        </p:txBody>
      </p:sp>
      <p:grpSp>
        <p:nvGrpSpPr>
          <p:cNvPr id="140" name="Google Shape;140;p25"/>
          <p:cNvGrpSpPr/>
          <p:nvPr/>
        </p:nvGrpSpPr>
        <p:grpSpPr>
          <a:xfrm>
            <a:off x="1186253" y="420281"/>
            <a:ext cx="6407944" cy="4500562"/>
            <a:chOff x="1908520" y="533400"/>
            <a:chExt cx="8543926" cy="6000750"/>
          </a:xfrm>
        </p:grpSpPr>
        <p:pic>
          <p:nvPicPr>
            <p:cNvPr descr="stormimage4" id="141" name="Google Shape;141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553200" y="4191001"/>
              <a:ext cx="3733801" cy="22082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stormimage3" id="142" name="Google Shape;142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137120" y="4038600"/>
              <a:ext cx="3657600" cy="249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stormimage2" id="143" name="Google Shape;143;p2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385395" y="1905000"/>
              <a:ext cx="3067051" cy="20145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stormimage1" id="144" name="Google Shape;144;p2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908520" y="533400"/>
              <a:ext cx="2082800" cy="31242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stormimage5" id="145" name="Google Shape;145;p25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270720" y="1752601"/>
              <a:ext cx="2876550" cy="199231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6" name="Google Shape;146;p25"/>
          <p:cNvSpPr txBox="1"/>
          <p:nvPr/>
        </p:nvSpPr>
        <p:spPr>
          <a:xfrm>
            <a:off x="362906" y="1272788"/>
            <a:ext cx="8955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THUNDER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5"/>
          <p:cNvSpPr txBox="1"/>
          <p:nvPr/>
        </p:nvSpPr>
        <p:spPr>
          <a:xfrm>
            <a:off x="869623" y="3831996"/>
            <a:ext cx="685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RAIN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4003140" y="1013556"/>
            <a:ext cx="685800" cy="2052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WIND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5"/>
          <p:cNvSpPr txBox="1"/>
          <p:nvPr/>
        </p:nvSpPr>
        <p:spPr>
          <a:xfrm>
            <a:off x="6469145" y="1110854"/>
            <a:ext cx="685800" cy="3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WAVES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5"/>
          <p:cNvSpPr txBox="1"/>
          <p:nvPr/>
        </p:nvSpPr>
        <p:spPr>
          <a:xfrm>
            <a:off x="7514850" y="3831995"/>
            <a:ext cx="685800" cy="4455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SNOW/ICE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 txBox="1"/>
          <p:nvPr>
            <p:ph type="title"/>
          </p:nvPr>
        </p:nvSpPr>
        <p:spPr>
          <a:xfrm>
            <a:off x="362905" y="420275"/>
            <a:ext cx="8358300" cy="8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8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libri"/>
              <a:buNone/>
            </a:pPr>
            <a:r>
              <a:rPr lang="en-GB"/>
              <a:t>HURRICANES/TROPICAL STORMS</a:t>
            </a:r>
            <a:endParaRPr/>
          </a:p>
        </p:txBody>
      </p:sp>
      <p:pic>
        <p:nvPicPr>
          <p:cNvPr id="156" name="Google Shape;156;p2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51477" y="1289898"/>
            <a:ext cx="4011900" cy="2987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6"/>
          <p:cNvSpPr txBox="1"/>
          <p:nvPr/>
        </p:nvSpPr>
        <p:spPr>
          <a:xfrm>
            <a:off x="1612131" y="4480932"/>
            <a:ext cx="63723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Form over warm waters and move west, then recurve as they meet the mid-latitude westerlies which steer them to the east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6"/>
          <p:cNvSpPr txBox="1"/>
          <p:nvPr/>
        </p:nvSpPr>
        <p:spPr>
          <a:xfrm>
            <a:off x="637888" y="3520912"/>
            <a:ext cx="685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 fontScale="700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 in intensity because warmer oceans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9" name="Google Shape;15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2904" y="1242731"/>
            <a:ext cx="3698346" cy="2278181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6"/>
          <p:cNvSpPr txBox="1"/>
          <p:nvPr/>
        </p:nvSpPr>
        <p:spPr>
          <a:xfrm>
            <a:off x="2099819" y="3103775"/>
            <a:ext cx="19089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Source: Shutterstock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7"/>
          <p:cNvSpPr txBox="1"/>
          <p:nvPr>
            <p:ph type="title"/>
          </p:nvPr>
        </p:nvSpPr>
        <p:spPr>
          <a:xfrm>
            <a:off x="392846" y="264137"/>
            <a:ext cx="8358300" cy="8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8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libri"/>
              <a:buNone/>
            </a:pPr>
            <a:r>
              <a:rPr lang="en-GB"/>
              <a:t>ARCTIC AMPLIFICATION</a:t>
            </a:r>
            <a:endParaRPr/>
          </a:p>
        </p:txBody>
      </p:sp>
      <p:grpSp>
        <p:nvGrpSpPr>
          <p:cNvPr id="166" name="Google Shape;166;p27"/>
          <p:cNvGrpSpPr/>
          <p:nvPr/>
        </p:nvGrpSpPr>
        <p:grpSpPr>
          <a:xfrm>
            <a:off x="632302" y="385035"/>
            <a:ext cx="8058145" cy="4427636"/>
            <a:chOff x="1003324" y="849313"/>
            <a:chExt cx="10744194" cy="5903515"/>
          </a:xfrm>
        </p:grpSpPr>
        <p:pic>
          <p:nvPicPr>
            <p:cNvPr id="167" name="Google Shape;167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761947" y="1269354"/>
              <a:ext cx="5985571" cy="46265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27"/>
            <p:cNvSpPr/>
            <p:nvPr/>
          </p:nvSpPr>
          <p:spPr>
            <a:xfrm>
              <a:off x="7739268" y="849313"/>
              <a:ext cx="2313000" cy="36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GB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http://www.nsidc.org/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2014-03-26_Kevo_170_fst.jpg" id="169" name="Google Shape;169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03324" y="1509839"/>
              <a:ext cx="4561803" cy="305036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0" name="Google Shape;170;p27"/>
            <p:cNvSpPr txBox="1"/>
            <p:nvPr/>
          </p:nvSpPr>
          <p:spPr>
            <a:xfrm>
              <a:off x="1059809" y="4649228"/>
              <a:ext cx="4861500" cy="210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GB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White snow and ice is melting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GB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Dark vegetation is increasing (more trees)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GB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This process amplifies warming in the poles, and </a:t>
              </a:r>
              <a:r>
                <a:rPr b="1" i="0" lang="en-GB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reduces the temperature difference between the arctic and warmer places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8"/>
          <p:cNvSpPr txBox="1"/>
          <p:nvPr>
            <p:ph type="title"/>
          </p:nvPr>
        </p:nvSpPr>
        <p:spPr>
          <a:xfrm>
            <a:off x="362905" y="420275"/>
            <a:ext cx="8358300" cy="8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8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libri"/>
              <a:buNone/>
            </a:pPr>
            <a:r>
              <a:rPr lang="en-GB"/>
              <a:t>JET STREAM and STORM TRACKS</a:t>
            </a:r>
            <a:endParaRPr/>
          </a:p>
        </p:txBody>
      </p:sp>
      <p:grpSp>
        <p:nvGrpSpPr>
          <p:cNvPr id="176" name="Google Shape;176;p28"/>
          <p:cNvGrpSpPr/>
          <p:nvPr/>
        </p:nvGrpSpPr>
        <p:grpSpPr>
          <a:xfrm>
            <a:off x="715178" y="1092687"/>
            <a:ext cx="7653763" cy="3540634"/>
            <a:chOff x="1219200" y="1824562"/>
            <a:chExt cx="10205018" cy="4720846"/>
          </a:xfrm>
        </p:grpSpPr>
        <p:pic>
          <p:nvPicPr>
            <p:cNvPr descr="M&amp;MFig10-10" id="177" name="Google Shape;177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219200" y="1919812"/>
              <a:ext cx="3744911" cy="37449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M&amp;MFig10-11" id="178" name="Google Shape;178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391968" y="1824562"/>
              <a:ext cx="4032250" cy="3935412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79" name="Google Shape;179;p28"/>
            <p:cNvCxnSpPr/>
            <p:nvPr/>
          </p:nvCxnSpPr>
          <p:spPr>
            <a:xfrm>
              <a:off x="4964112" y="3429000"/>
              <a:ext cx="2263800" cy="0"/>
            </a:xfrm>
            <a:prstGeom prst="straightConnector1">
              <a:avLst/>
            </a:prstGeom>
            <a:noFill/>
            <a:ln cap="flat" cmpd="sng" w="571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sp>
          <p:nvSpPr>
            <p:cNvPr id="180" name="Google Shape;180;p28"/>
            <p:cNvSpPr txBox="1"/>
            <p:nvPr/>
          </p:nvSpPr>
          <p:spPr>
            <a:xfrm>
              <a:off x="1219200" y="6165908"/>
              <a:ext cx="3724200" cy="37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GB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Source: Moran and Morgan (1994)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28"/>
            <p:cNvSpPr txBox="1"/>
            <p:nvPr/>
          </p:nvSpPr>
          <p:spPr>
            <a:xfrm>
              <a:off x="8065417" y="5872186"/>
              <a:ext cx="2685300" cy="37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en-GB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More hot and cold spells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9"/>
          <p:cNvSpPr txBox="1"/>
          <p:nvPr>
            <p:ph type="title"/>
          </p:nvPr>
        </p:nvSpPr>
        <p:spPr>
          <a:xfrm>
            <a:off x="362905" y="420275"/>
            <a:ext cx="8358300" cy="8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8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libri"/>
              <a:buNone/>
            </a:pPr>
            <a:r>
              <a:rPr lang="en-GB"/>
              <a:t>EXTREME MERIDIONAL FLOW: HEATWAVES AND COLD SPELLS INCREASE</a:t>
            </a:r>
            <a:endParaRPr/>
          </a:p>
        </p:txBody>
      </p:sp>
      <p:sp>
        <p:nvSpPr>
          <p:cNvPr id="187" name="Google Shape;187;p29"/>
          <p:cNvSpPr txBox="1"/>
          <p:nvPr/>
        </p:nvSpPr>
        <p:spPr>
          <a:xfrm>
            <a:off x="1263868" y="1205600"/>
            <a:ext cx="2106300" cy="9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Example: Texas coldwave: Feb 2021, caused by trough in the westerlies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" name="Google Shape;18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1685" y="2178844"/>
            <a:ext cx="2870598" cy="2244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99341" y="1378505"/>
            <a:ext cx="4324823" cy="30446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0"/>
          <p:cNvSpPr txBox="1"/>
          <p:nvPr>
            <p:ph type="title"/>
          </p:nvPr>
        </p:nvSpPr>
        <p:spPr>
          <a:xfrm>
            <a:off x="362905" y="420275"/>
            <a:ext cx="8358300" cy="8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8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libri"/>
              <a:buNone/>
            </a:pPr>
            <a:r>
              <a:rPr lang="en-GB"/>
              <a:t>HEATWAVES AND THE URBAN HEAT ISLAND</a:t>
            </a:r>
            <a:endParaRPr/>
          </a:p>
        </p:txBody>
      </p:sp>
      <p:sp>
        <p:nvSpPr>
          <p:cNvPr id="195" name="Google Shape;195;p30"/>
          <p:cNvSpPr txBox="1"/>
          <p:nvPr/>
        </p:nvSpPr>
        <p:spPr>
          <a:xfrm>
            <a:off x="7175172" y="1261300"/>
            <a:ext cx="1605900" cy="9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Trees, Vegetation and Water Reduce the UHI through Evapotranspiration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08heatIsland1" id="196" name="Google Shape;196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4291" y="859724"/>
            <a:ext cx="3592853" cy="1865040"/>
          </a:xfrm>
          <a:prstGeom prst="rect">
            <a:avLst/>
          </a:prstGeom>
          <a:noFill/>
          <a:ln cap="flat" cmpd="sng" w="71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197" name="Google Shape;197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18530" y="846527"/>
            <a:ext cx="2820799" cy="2115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45399" y="2787005"/>
            <a:ext cx="2506211" cy="1879658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0"/>
          <p:cNvSpPr txBox="1"/>
          <p:nvPr/>
        </p:nvSpPr>
        <p:spPr>
          <a:xfrm>
            <a:off x="3524748" y="3143170"/>
            <a:ext cx="1224900" cy="15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Tarmac and Concrete Absorb Heat and Reradiate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Water Flows Off 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" name="Google Shape;200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22054" y="2719398"/>
            <a:ext cx="2890006" cy="2167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1"/>
          <p:cNvSpPr txBox="1"/>
          <p:nvPr>
            <p:ph type="title"/>
          </p:nvPr>
        </p:nvSpPr>
        <p:spPr>
          <a:xfrm>
            <a:off x="362905" y="420275"/>
            <a:ext cx="8358300" cy="8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8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libri"/>
              <a:buNone/>
            </a:pPr>
            <a:r>
              <a:rPr lang="en-GB"/>
              <a:t>JET STREAM MEANDERS and STAGNATION</a:t>
            </a:r>
            <a:endParaRPr/>
          </a:p>
        </p:txBody>
      </p:sp>
      <p:pic>
        <p:nvPicPr>
          <p:cNvPr descr="M&amp;MFig10-13" id="206" name="Google Shape;206;p3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43027" y="995672"/>
            <a:ext cx="3080700" cy="36069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1"/>
          <p:cNvSpPr txBox="1"/>
          <p:nvPr/>
        </p:nvSpPr>
        <p:spPr>
          <a:xfrm>
            <a:off x="2284959" y="4602655"/>
            <a:ext cx="27933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Source: Moran and Morgan (1994)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31"/>
          <p:cNvSpPr txBox="1"/>
          <p:nvPr/>
        </p:nvSpPr>
        <p:spPr>
          <a:xfrm>
            <a:off x="5323088" y="2040169"/>
            <a:ext cx="2793300" cy="20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GB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Sometimes jet stream creates great meanders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GB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Cut off lows and blocking highs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GB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Lows: cold air: storms and heavy rainfall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GB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Highs: warm air: droughts and heat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GB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Stagnancy is an issue: prolonged weather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2"/>
          <p:cNvSpPr txBox="1"/>
          <p:nvPr>
            <p:ph type="title"/>
          </p:nvPr>
        </p:nvSpPr>
        <p:spPr>
          <a:xfrm>
            <a:off x="362905" y="420275"/>
            <a:ext cx="8358300" cy="8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8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libri"/>
              <a:buNone/>
            </a:pPr>
            <a:r>
              <a:rPr lang="en-GB"/>
              <a:t>MORE FLOODS and DROUGHTS</a:t>
            </a:r>
            <a:endParaRPr/>
          </a:p>
        </p:txBody>
      </p:sp>
      <p:grpSp>
        <p:nvGrpSpPr>
          <p:cNvPr id="214" name="Google Shape;214;p32"/>
          <p:cNvGrpSpPr/>
          <p:nvPr/>
        </p:nvGrpSpPr>
        <p:grpSpPr>
          <a:xfrm>
            <a:off x="527147" y="1272779"/>
            <a:ext cx="7707167" cy="3135029"/>
            <a:chOff x="1306178" y="2611437"/>
            <a:chExt cx="10276222" cy="4180038"/>
          </a:xfrm>
        </p:grpSpPr>
        <p:pic>
          <p:nvPicPr>
            <p:cNvPr id="215" name="Google Shape;215;p3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82762" y="2611437"/>
              <a:ext cx="3333750" cy="3333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6" name="Google Shape;216;p32"/>
            <p:cNvSpPr txBox="1"/>
            <p:nvPr/>
          </p:nvSpPr>
          <p:spPr>
            <a:xfrm>
              <a:off x="1306178" y="6124575"/>
              <a:ext cx="4005300" cy="66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Noto Sans Symbols"/>
                <a:buNone/>
              </a:pPr>
              <a:r>
                <a:rPr b="0" i="0" lang="en-GB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Boscastle flash floods in August 2004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32"/>
            <p:cNvSpPr txBox="1"/>
            <p:nvPr/>
          </p:nvSpPr>
          <p:spPr>
            <a:xfrm flipH="1">
              <a:off x="6540600" y="5940425"/>
              <a:ext cx="5041800" cy="66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Noto Sans Symbols"/>
                <a:buNone/>
              </a:pPr>
              <a:r>
                <a:rPr b="0" i="0" lang="en-GB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Drought and heatwaves in Europe (2018, 2022)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18" name="Google Shape;218;p3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927853" y="2863055"/>
              <a:ext cx="4248150" cy="283051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"/>
          <p:cNvSpPr txBox="1"/>
          <p:nvPr>
            <p:ph type="title"/>
          </p:nvPr>
        </p:nvSpPr>
        <p:spPr>
          <a:xfrm>
            <a:off x="392846" y="286810"/>
            <a:ext cx="8358300" cy="8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8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libri"/>
              <a:buNone/>
            </a:pPr>
            <a:r>
              <a:rPr lang="en-GB"/>
              <a:t>Atmospheric Moisture and Intense Rainfall Events</a:t>
            </a:r>
            <a:endParaRPr/>
          </a:p>
        </p:txBody>
      </p:sp>
      <p:pic>
        <p:nvPicPr>
          <p:cNvPr id="224" name="Google Shape;224;p3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2289" y="1139315"/>
            <a:ext cx="2755500" cy="33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3"/>
          <p:cNvSpPr txBox="1"/>
          <p:nvPr/>
        </p:nvSpPr>
        <p:spPr>
          <a:xfrm>
            <a:off x="3356371" y="1029579"/>
            <a:ext cx="2431500" cy="35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Warmer air can hold more moisture so this can increase the intensity of heavy rainfall events. 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 every 1 degree of warming, 6.5% increase in moisture content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Intensification of the hydrological cycle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None/>
            </a:pPr>
            <a:r>
              <a:rPr b="0" i="0" lang="en-GB" sz="1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http://www.sciencedirect.com/science/article/pii/S0022169405003215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20186" y="2689184"/>
            <a:ext cx="2890006" cy="2167505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3"/>
          <p:cNvSpPr txBox="1"/>
          <p:nvPr/>
        </p:nvSpPr>
        <p:spPr>
          <a:xfrm>
            <a:off x="6334610" y="2136993"/>
            <a:ext cx="24315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Urban greening also good for water retention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1477217" y="4544411"/>
            <a:ext cx="23028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http://www.dorsetecho.co.uk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/>
          <p:nvPr>
            <p:ph type="title"/>
          </p:nvPr>
        </p:nvSpPr>
        <p:spPr>
          <a:xfrm>
            <a:off x="362905" y="420275"/>
            <a:ext cx="8358300" cy="8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8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libri"/>
              <a:buNone/>
            </a:pPr>
            <a:r>
              <a:rPr lang="en-GB"/>
              <a:t>Gota Fria in Spain in October 2024</a:t>
            </a:r>
            <a:endParaRPr/>
          </a:p>
        </p:txBody>
      </p:sp>
      <p:sp>
        <p:nvSpPr>
          <p:cNvPr id="234" name="Google Shape;234;p34"/>
          <p:cNvSpPr/>
          <p:nvPr/>
        </p:nvSpPr>
        <p:spPr>
          <a:xfrm>
            <a:off x="3021290" y="936026"/>
            <a:ext cx="59154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 EUMETSAT - https://view.eumetsat.int/productviewer?v=default, Public Domain, https://commons.wikimedia.org/w/index.php?curid=154902722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5" name="Google Shape;235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63663" y="1535075"/>
            <a:ext cx="4968478" cy="2463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1859" y="2326064"/>
            <a:ext cx="3342175" cy="188141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4"/>
          <p:cNvSpPr/>
          <p:nvPr/>
        </p:nvSpPr>
        <p:spPr>
          <a:xfrm>
            <a:off x="1586072" y="4321775"/>
            <a:ext cx="3429000" cy="6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https://www.javeamigos.com/spain-declares-three-days-of-official-mourning-for-the-victims-of-the-savage-gota-fria/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34"/>
          <p:cNvSpPr txBox="1"/>
          <p:nvPr/>
        </p:nvSpPr>
        <p:spPr>
          <a:xfrm>
            <a:off x="5700319" y="4120010"/>
            <a:ext cx="2783400" cy="11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Warmer ocean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More moisture in atmosphere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Stagnation of low pressure system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Urbanisation and deforestation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5"/>
          <p:cNvSpPr txBox="1"/>
          <p:nvPr>
            <p:ph type="title"/>
          </p:nvPr>
        </p:nvSpPr>
        <p:spPr>
          <a:xfrm>
            <a:off x="312571" y="276359"/>
            <a:ext cx="8358300" cy="8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8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libri"/>
              <a:buNone/>
            </a:pPr>
            <a:r>
              <a:rPr lang="en-GB"/>
              <a:t>FUTURE CLIMATE HAZARDS and IMPACTS IN PORTSMOUTH: A SUMMARY</a:t>
            </a:r>
            <a:endParaRPr/>
          </a:p>
        </p:txBody>
      </p:sp>
      <p:sp>
        <p:nvSpPr>
          <p:cNvPr id="244" name="Google Shape;244;p35"/>
          <p:cNvSpPr txBox="1"/>
          <p:nvPr>
            <p:ph idx="1" type="body"/>
          </p:nvPr>
        </p:nvSpPr>
        <p:spPr>
          <a:xfrm>
            <a:off x="631495" y="1326130"/>
            <a:ext cx="3016500" cy="18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778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43434"/>
              </a:buClr>
              <a:buSzPts val="1400"/>
              <a:buChar char="•"/>
            </a:pPr>
            <a:r>
              <a:rPr b="1" lang="en-GB" sz="1400">
                <a:solidFill>
                  <a:srgbClr val="343434"/>
                </a:solidFill>
              </a:rPr>
              <a:t>Increase in sea-level </a:t>
            </a:r>
            <a:r>
              <a:rPr lang="en-GB" sz="1400">
                <a:solidFill>
                  <a:srgbClr val="343434"/>
                </a:solidFill>
              </a:rPr>
              <a:t>and </a:t>
            </a:r>
            <a:r>
              <a:rPr b="1" lang="en-GB" sz="1400">
                <a:solidFill>
                  <a:srgbClr val="343434"/>
                </a:solidFill>
              </a:rPr>
              <a:t>coastal flooding</a:t>
            </a:r>
            <a:r>
              <a:rPr lang="en-GB" sz="1400">
                <a:solidFill>
                  <a:srgbClr val="343434"/>
                </a:solidFill>
              </a:rPr>
              <a:t>/inundation</a:t>
            </a:r>
            <a:endParaRPr/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43434"/>
              </a:buClr>
              <a:buSzPts val="1400"/>
              <a:buChar char="•"/>
            </a:pPr>
            <a:r>
              <a:rPr lang="en-GB" sz="1400">
                <a:solidFill>
                  <a:srgbClr val="343434"/>
                </a:solidFill>
              </a:rPr>
              <a:t>Increased </a:t>
            </a:r>
            <a:r>
              <a:rPr b="1" lang="en-GB" sz="1400">
                <a:solidFill>
                  <a:srgbClr val="343434"/>
                </a:solidFill>
              </a:rPr>
              <a:t>heatwaves </a:t>
            </a:r>
            <a:r>
              <a:rPr lang="en-GB" sz="1400">
                <a:solidFill>
                  <a:srgbClr val="343434"/>
                </a:solidFill>
              </a:rPr>
              <a:t>and high temperatures</a:t>
            </a:r>
            <a:endParaRPr/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43434"/>
              </a:buClr>
              <a:buSzPts val="1400"/>
              <a:buChar char="•"/>
            </a:pPr>
            <a:r>
              <a:rPr lang="en-GB" sz="1400">
                <a:solidFill>
                  <a:srgbClr val="343434"/>
                </a:solidFill>
              </a:rPr>
              <a:t>Increased </a:t>
            </a:r>
            <a:r>
              <a:rPr b="1" lang="en-GB" sz="1400">
                <a:solidFill>
                  <a:srgbClr val="343434"/>
                </a:solidFill>
              </a:rPr>
              <a:t>urban flooding</a:t>
            </a:r>
            <a:r>
              <a:rPr lang="en-GB" sz="1400">
                <a:solidFill>
                  <a:srgbClr val="343434"/>
                </a:solidFill>
              </a:rPr>
              <a:t> due to more intense precipitation events (more moisture)</a:t>
            </a:r>
            <a:endParaRPr/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43434"/>
              </a:buClr>
              <a:buSzPts val="1400"/>
              <a:buChar char="•"/>
            </a:pPr>
            <a:r>
              <a:rPr lang="en-GB" sz="1400">
                <a:solidFill>
                  <a:srgbClr val="343434"/>
                </a:solidFill>
              </a:rPr>
              <a:t>Increased </a:t>
            </a:r>
            <a:r>
              <a:rPr b="1" lang="en-GB" sz="1400">
                <a:solidFill>
                  <a:srgbClr val="343434"/>
                </a:solidFill>
              </a:rPr>
              <a:t>droughts</a:t>
            </a:r>
            <a:endParaRPr/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43434"/>
              </a:buClr>
              <a:buSzPts val="1400"/>
              <a:buChar char="•"/>
            </a:pPr>
            <a:r>
              <a:rPr lang="en-GB" sz="1400">
                <a:solidFill>
                  <a:srgbClr val="343434"/>
                </a:solidFill>
              </a:rPr>
              <a:t>Possible increase in strong </a:t>
            </a:r>
            <a:r>
              <a:rPr b="1" lang="en-GB" sz="1400">
                <a:solidFill>
                  <a:srgbClr val="343434"/>
                </a:solidFill>
              </a:rPr>
              <a:t>windstorms</a:t>
            </a:r>
            <a:r>
              <a:rPr lang="en-GB" sz="1400">
                <a:solidFill>
                  <a:srgbClr val="343434"/>
                </a:solidFill>
              </a:rPr>
              <a:t> and </a:t>
            </a:r>
            <a:r>
              <a:rPr b="1" lang="en-GB" sz="1400">
                <a:solidFill>
                  <a:srgbClr val="343434"/>
                </a:solidFill>
              </a:rPr>
              <a:t>coastal erosion </a:t>
            </a:r>
            <a:r>
              <a:rPr lang="en-GB" sz="1400">
                <a:solidFill>
                  <a:srgbClr val="343434"/>
                </a:solidFill>
              </a:rPr>
              <a:t>– this is slightly less clear (mostly winter and autumn)</a:t>
            </a:r>
            <a:endParaRPr/>
          </a:p>
          <a:p>
            <a:pPr indent="-635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43434"/>
              </a:buClr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45" name="Google Shape;245;p35"/>
          <p:cNvSpPr/>
          <p:nvPr/>
        </p:nvSpPr>
        <p:spPr>
          <a:xfrm>
            <a:off x="4344633" y="1003029"/>
            <a:ext cx="4052400" cy="42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Insurance for homeowners – particularly flooding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 also wind and structural damage: £585 million (ABI) damages in 2024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Disruption to transport infrastructure and economic activity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Loss of life (can be direct impacts in storms) but also less obvious (excess deaths among the elderly in heatwaves)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Crop failure and increased food prices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Damage to coastal ecosystems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Damage to tourism and city reputation/finances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cost of doing nothing is not nothing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6"/>
          <p:cNvSpPr txBox="1"/>
          <p:nvPr>
            <p:ph type="title"/>
          </p:nvPr>
        </p:nvSpPr>
        <p:spPr>
          <a:xfrm>
            <a:off x="362905" y="420275"/>
            <a:ext cx="8358300" cy="8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81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libri"/>
              <a:buNone/>
            </a:pPr>
            <a:r>
              <a:rPr lang="en-GB"/>
              <a:t>CLIMATE MITIGATION</a:t>
            </a:r>
            <a:endParaRPr/>
          </a:p>
        </p:txBody>
      </p:sp>
      <p:sp>
        <p:nvSpPr>
          <p:cNvPr id="251" name="Google Shape;251;p36"/>
          <p:cNvSpPr txBox="1"/>
          <p:nvPr>
            <p:ph idx="1" type="body"/>
          </p:nvPr>
        </p:nvSpPr>
        <p:spPr>
          <a:xfrm>
            <a:off x="169992" y="805919"/>
            <a:ext cx="3406200" cy="33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778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43434"/>
              </a:buClr>
              <a:buSzPts val="1800"/>
              <a:buChar char="•"/>
            </a:pPr>
            <a:r>
              <a:rPr lang="en-GB"/>
              <a:t>Sea Defences (sea level rise, wind storms and managing coastal erosion)</a:t>
            </a:r>
            <a:endParaRPr/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43434"/>
              </a:buClr>
              <a:buSzPts val="1800"/>
              <a:buChar char="•"/>
            </a:pPr>
            <a:r>
              <a:rPr lang="en-GB"/>
              <a:t>Increasing Parks and Urban Greening (both for heat mitigation and water retention when heavy rainfall) </a:t>
            </a:r>
            <a:endParaRPr/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43434"/>
              </a:buClr>
              <a:buSzPts val="1800"/>
              <a:buChar char="•"/>
            </a:pPr>
            <a:r>
              <a:rPr lang="en-GB"/>
              <a:t>Use of reflective materials (cooling)</a:t>
            </a:r>
            <a:endParaRPr/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43434"/>
              </a:buClr>
              <a:buSzPts val="1800"/>
              <a:buChar char="•"/>
            </a:pPr>
            <a:r>
              <a:rPr lang="en-GB"/>
              <a:t>Ensure building spacing provides adequate ventilation and shade but also handles strong winds when they occur</a:t>
            </a:r>
            <a:endParaRPr/>
          </a:p>
        </p:txBody>
      </p:sp>
      <p:pic>
        <p:nvPicPr>
          <p:cNvPr id="252" name="Google Shape;252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84871" y="137449"/>
            <a:ext cx="2685969" cy="2011855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6"/>
          <p:cNvSpPr/>
          <p:nvPr/>
        </p:nvSpPr>
        <p:spPr>
          <a:xfrm>
            <a:off x="5662220" y="2128504"/>
            <a:ext cx="2901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https://southseacoastalscheme.org.uk/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36"/>
          <p:cNvSpPr txBox="1"/>
          <p:nvPr/>
        </p:nvSpPr>
        <p:spPr>
          <a:xfrm>
            <a:off x="7241063" y="160727"/>
            <a:ext cx="1265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GB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Credit: Marcin Jedrysiak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5" name="Google Shape;255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81781" y="2395274"/>
            <a:ext cx="2820799" cy="2115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90282" y="3593083"/>
            <a:ext cx="2661723" cy="1490565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36"/>
          <p:cNvSpPr txBox="1"/>
          <p:nvPr/>
        </p:nvSpPr>
        <p:spPr>
          <a:xfrm>
            <a:off x="6706997" y="2889728"/>
            <a:ext cx="1717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New Steel Roofers Inc.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UoP master">
  <a:themeElements>
    <a:clrScheme name="UoP Masterbrand">
      <a:dk1>
        <a:srgbClr val="000000"/>
      </a:dk1>
      <a:lt1>
        <a:srgbClr val="FFFFFF"/>
      </a:lt1>
      <a:dk2>
        <a:srgbClr val="621360"/>
      </a:dk2>
      <a:lt2>
        <a:srgbClr val="FFFFFF"/>
      </a:lt2>
      <a:accent1>
        <a:srgbClr val="00A0FF"/>
      </a:accent1>
      <a:accent2>
        <a:srgbClr val="621360"/>
      </a:accent2>
      <a:accent3>
        <a:srgbClr val="D1D1D1"/>
      </a:accent3>
      <a:accent4>
        <a:srgbClr val="621360"/>
      </a:accent4>
      <a:accent5>
        <a:srgbClr val="ABAAAA"/>
      </a:accent5>
      <a:accent6>
        <a:srgbClr val="3C023C"/>
      </a:accent6>
      <a:hlink>
        <a:srgbClr val="00A0FF"/>
      </a:hlink>
      <a:folHlink>
        <a:srgbClr val="0078B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